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33"/>
  </p:notesMasterIdLst>
  <p:sldIdLst>
    <p:sldId id="327" r:id="rId2"/>
    <p:sldId id="256" r:id="rId3"/>
    <p:sldId id="270" r:id="rId4"/>
    <p:sldId id="297" r:id="rId5"/>
    <p:sldId id="298" r:id="rId6"/>
    <p:sldId id="299" r:id="rId7"/>
    <p:sldId id="300" r:id="rId8"/>
    <p:sldId id="301" r:id="rId9"/>
    <p:sldId id="305" r:id="rId10"/>
    <p:sldId id="303" r:id="rId11"/>
    <p:sldId id="302" r:id="rId12"/>
    <p:sldId id="304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4" r:id="rId29"/>
    <p:sldId id="325" r:id="rId30"/>
    <p:sldId id="326" r:id="rId31"/>
    <p:sldId id="328" r:id="rId32"/>
  </p:sldIdLst>
  <p:sldSz cx="9144000" cy="6858000" type="screen4x3"/>
  <p:notesSz cx="6858000" cy="9144000"/>
  <p:embeddedFontLst>
    <p:embeddedFont>
      <p:font typeface="Bernard MT Condensed" panose="02050806060905020404" pitchFamily="18" charset="0"/>
      <p:regular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Oxygen" panose="02000503000000000000" pitchFamily="2" charset="0"/>
      <p:regular r:id="rId39"/>
      <p:bold r:id="rId40"/>
    </p:embeddedFont>
    <p:embeddedFont>
      <p:font typeface="Traditional Arabic" panose="02020603050405020304" pitchFamily="18" charset="-78"/>
      <p:regular r:id="rId41"/>
      <p:bold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Kanit" panose="020B0604020202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Roboto Slab" panose="020B0604020202020204" charset="0"/>
      <p:regular r:id="rId55"/>
      <p:bold r:id="rId56"/>
    </p:embeddedFont>
    <p:embeddedFont>
      <p:font typeface="Arial Unicode MS" panose="020B0604020202020204" pitchFamily="34" charset="-128"/>
      <p:regular r:id="rId57"/>
    </p:embeddedFont>
    <p:embeddedFont>
      <p:font typeface="Gill Sans Ultra Bold" panose="020B0A02020104020203" pitchFamily="34" charset="0"/>
      <p:regular r:id="rId58"/>
    </p:embeddedFont>
    <p:embeddedFont>
      <p:font typeface="Bodoni MT Black" panose="02070A03080606020203" pitchFamily="18" charset="0"/>
      <p:bold r:id="rId59"/>
      <p:boldItalic r:id="rId60"/>
    </p:embeddedFont>
    <p:embeddedFont>
      <p:font typeface="Arial Black" panose="020B0A04020102020204" pitchFamily="34" charset="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9FA57-B65E-4FE3-B0E7-5864905823F4}">
  <a:tblStyle styleId="{7249FA57-B65E-4FE3-B0E7-586490582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8B28E4-CABC-4F90-B23C-87529757FC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6" d="100"/>
          <a:sy n="86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" Target="slides/slide4.xml"/><Relationship Id="rId61" Type="http://schemas.openxmlformats.org/officeDocument/2006/relationships/font" Target="fonts/font2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491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1"/>
            <a:ext cx="6598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687967"/>
            <a:ext cx="9197400" cy="1177908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1" y="859467"/>
            <a:ext cx="1943101" cy="11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1" y="859467"/>
            <a:ext cx="1943101" cy="11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1" y="859467"/>
            <a:ext cx="1943101" cy="11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1" y="859467"/>
            <a:ext cx="1943101" cy="11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 - Green Watercol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731601"/>
            <a:ext cx="8046600" cy="53948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03138" tIns="103138" rIns="103138" bIns="103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1" y="6126402"/>
            <a:ext cx="5487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3" y="1"/>
            <a:ext cx="2228899" cy="23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4079367"/>
            <a:ext cx="2083950" cy="277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5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9" r:id="rId5"/>
    <p:sldLayoutId id="2147483665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92"/>
            <a:ext cx="8686800" cy="230832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LARANGAN MELAKSANAKAN SESUATU WAKAF TANPA KEBENARAN MAIDAM BAGI MENGELAKKAN DIMANIPULASI OLEH PIHAK YANG TIDAK BERTANGGUNGJAWAB</a:t>
            </a:r>
            <a:endParaRPr lang="en-US" sz="36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356014"/>
            <a:ext cx="88392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Menurut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Enakmen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(Terengganu) 2016,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Seksyen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45</a:t>
            </a:r>
          </a:p>
          <a:p>
            <a:pPr algn="ctr"/>
            <a:endParaRPr lang="en-US" sz="2800" b="1" u="sng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Mana-mana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orang yang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mengurus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mentadbir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am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khas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tanpa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kebenaran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bertulis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daripada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majlis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(MAIDAM)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adalah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melakukan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sesuatu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kesalahan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apabila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disabitkan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boleh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dikenakan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denda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tidak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melebihi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lima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ribu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ringgit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dihukum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penjara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selama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tempoh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tidak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melebihi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tiga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tahun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kedua-duanya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85800" y="457200"/>
            <a:ext cx="777240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Surah </a:t>
            </a:r>
          </a:p>
          <a:p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Israk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32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61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72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وَلَا تَقْرَبُوا۟ ٱلزِّنَىٰٓ ۖ إِنَّهُۥ كَانَ فَٰحِشَةً </a:t>
            </a:r>
            <a:r>
              <a:rPr lang="ar-SA" sz="7200" b="1" dirty="0" err="1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وَسَآءَ</a:t>
            </a:r>
            <a:r>
              <a:rPr lang="ar-SA" sz="72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سَبِيلًا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8534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“Dan </a:t>
            </a:r>
            <a:r>
              <a:rPr lang="en-US" sz="3200" b="1" dirty="0" err="1">
                <a:solidFill>
                  <a:schemeClr val="bg1"/>
                </a:solidFill>
              </a:rPr>
              <a:t>janganlah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kamu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menghampiri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zina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sesungguhnya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zina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adalah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perbuatan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keji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jalan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jahat</a:t>
            </a:r>
            <a:r>
              <a:rPr lang="en-US" sz="3200" b="1" dirty="0">
                <a:solidFill>
                  <a:schemeClr val="bg1"/>
                </a:solidFill>
              </a:rPr>
              <a:t> (yang </a:t>
            </a:r>
            <a:r>
              <a:rPr lang="en-US" sz="3200" b="1" dirty="0" err="1">
                <a:solidFill>
                  <a:schemeClr val="bg1"/>
                </a:solidFill>
              </a:rPr>
              <a:t>membawa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kerosakan</a:t>
            </a:r>
            <a:r>
              <a:rPr lang="en-US" sz="3200" b="1" dirty="0">
                <a:solidFill>
                  <a:schemeClr val="bg1"/>
                </a:solidFill>
              </a:rPr>
              <a:t>).” </a:t>
            </a:r>
          </a:p>
        </p:txBody>
      </p:sp>
    </p:spTree>
    <p:extLst>
      <p:ext uri="{BB962C8B-B14F-4D97-AF65-F5344CB8AC3E}">
        <p14:creationId xmlns:p14="http://schemas.microsoft.com/office/powerpoint/2010/main" val="428759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1766" y="914400"/>
            <a:ext cx="8839200" cy="228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Bukan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sahaja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dilarang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berzina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bahkan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“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mendekati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apa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jua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boleh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menjadi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jalan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kepada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zina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”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juga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adalah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dilarang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kerana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mendatangkan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dan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mengakibatkan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pelbagai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bencana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masyarakat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0233" y="3886200"/>
            <a:ext cx="8839200" cy="236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FF00"/>
                </a:solidFill>
                <a:latin typeface="+mj-lt"/>
              </a:rPr>
              <a:t>merosakkan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nasab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keturunan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,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FF00"/>
                </a:solidFill>
                <a:latin typeface="+mj-lt"/>
              </a:rPr>
              <a:t>memporak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perandakan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keluarga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,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FF00"/>
                </a:solidFill>
                <a:latin typeface="+mj-lt"/>
              </a:rPr>
              <a:t>menimbulkan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permusuhan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FF00"/>
                </a:solidFill>
                <a:latin typeface="+mj-lt"/>
              </a:rPr>
              <a:t>mendatangkan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penyakit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berbahaya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93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Google Shape;608;p53"/>
          <p:cNvSpPr/>
          <p:nvPr/>
        </p:nvSpPr>
        <p:spPr>
          <a:xfrm>
            <a:off x="5715000" y="533400"/>
            <a:ext cx="2895600" cy="2666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b="1" dirty="0" err="1"/>
              <a:t>menghadiri</a:t>
            </a:r>
            <a:r>
              <a:rPr lang="en-US" sz="2800" b="1" dirty="0"/>
              <a:t> </a:t>
            </a:r>
            <a:r>
              <a:rPr lang="en-US" sz="2800" b="1" dirty="0" err="1"/>
              <a:t>pesta</a:t>
            </a:r>
            <a:r>
              <a:rPr lang="en-US" sz="2800" b="1" dirty="0"/>
              <a:t> </a:t>
            </a:r>
            <a:r>
              <a:rPr lang="en-US" sz="2800" b="1" dirty="0" err="1"/>
              <a:t>hiburan</a:t>
            </a:r>
            <a:r>
              <a:rPr lang="en-US" sz="2800" b="1" dirty="0"/>
              <a:t> </a:t>
            </a:r>
            <a:r>
              <a:rPr lang="en-US" sz="2800" b="1" dirty="0" err="1"/>
              <a:t>sosial</a:t>
            </a:r>
            <a:endParaRPr sz="28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14;p53"/>
          <p:cNvSpPr/>
          <p:nvPr/>
        </p:nvSpPr>
        <p:spPr>
          <a:xfrm>
            <a:off x="152400" y="685800"/>
            <a:ext cx="3124200" cy="2514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</a:rPr>
              <a:t>berdua-duaan</a:t>
            </a:r>
            <a:endParaRPr sz="32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611;p53"/>
          <p:cNvSpPr/>
          <p:nvPr/>
        </p:nvSpPr>
        <p:spPr>
          <a:xfrm>
            <a:off x="4419600" y="3200400"/>
            <a:ext cx="4114799" cy="304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000" b="1" dirty="0" err="1"/>
              <a:t>pergaulan</a:t>
            </a:r>
            <a:r>
              <a:rPr lang="en-US" sz="4000" b="1" dirty="0"/>
              <a:t> </a:t>
            </a:r>
            <a:r>
              <a:rPr lang="en-US" sz="4000" b="1" dirty="0" err="1"/>
              <a:t>bebas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12;p53"/>
          <p:cNvSpPr/>
          <p:nvPr/>
        </p:nvSpPr>
        <p:spPr>
          <a:xfrm>
            <a:off x="381000" y="3251292"/>
            <a:ext cx="3674208" cy="30986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</a:rPr>
              <a:t>melihat</a:t>
            </a:r>
            <a:r>
              <a:rPr lang="en-US" sz="3200" b="1" dirty="0">
                <a:solidFill>
                  <a:schemeClr val="bg1"/>
                </a:solidFill>
              </a:rPr>
              <a:t> video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gambar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lucah</a:t>
            </a:r>
            <a:endParaRPr sz="32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609;p53"/>
          <p:cNvSpPr/>
          <p:nvPr/>
        </p:nvSpPr>
        <p:spPr>
          <a:xfrm>
            <a:off x="2578582" y="1143000"/>
            <a:ext cx="4127017" cy="3200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R</a:t>
            </a:r>
            <a:r>
              <a:rPr lang="en" sz="32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uang kepada zina</a:t>
            </a:r>
            <a:endParaRPr sz="3200" b="1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106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0233" y="533400"/>
            <a:ext cx="88392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lvl="0"/>
            <a:r>
              <a:rPr lang="en-US" sz="2800" dirty="0" err="1">
                <a:solidFill>
                  <a:schemeClr val="bg2"/>
                </a:solidFill>
                <a:latin typeface="+mj-lt"/>
              </a:rPr>
              <a:t>pelajar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pengajian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tinggi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telah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terlibat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dengan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aktiviti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social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sehingga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terjerumus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kepada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kancah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pelacuran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atau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sebagai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perempuan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simpanan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endParaRPr lang="en-US" sz="2800" dirty="0">
              <a:solidFill>
                <a:schemeClr val="bg2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09;p53"/>
          <p:cNvSpPr/>
          <p:nvPr/>
        </p:nvSpPr>
        <p:spPr>
          <a:xfrm>
            <a:off x="489673" y="2133600"/>
            <a:ext cx="4006127" cy="2667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b="1" dirty="0"/>
              <a:t>12,705 </a:t>
            </a:r>
            <a:r>
              <a:rPr lang="en-US" sz="3200" b="1" dirty="0" err="1"/>
              <a:t>pelajar</a:t>
            </a:r>
            <a:r>
              <a:rPr lang="en-US" sz="3200" b="1" dirty="0"/>
              <a:t> IPT </a:t>
            </a:r>
            <a:r>
              <a:rPr lang="en-US" sz="3200" b="1" dirty="0" err="1"/>
              <a:t>telah</a:t>
            </a:r>
            <a:r>
              <a:rPr lang="en-US" sz="3200" b="1" dirty="0"/>
              <a:t> </a:t>
            </a:r>
            <a:r>
              <a:rPr lang="en-US" sz="3200" b="1" dirty="0" err="1"/>
              <a:t>terjebak</a:t>
            </a:r>
            <a:endParaRPr sz="3200" b="1" dirty="0">
              <a:solidFill>
                <a:schemeClr val="lt1"/>
              </a:solidFill>
              <a:latin typeface="Gill Sans Ultra Bold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612;p53"/>
          <p:cNvSpPr/>
          <p:nvPr/>
        </p:nvSpPr>
        <p:spPr>
          <a:xfrm>
            <a:off x="5029200" y="1981200"/>
            <a:ext cx="3807833" cy="2819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b="1" dirty="0"/>
              <a:t>10 </a:t>
            </a:r>
            <a:r>
              <a:rPr lang="en-US" sz="3200" b="1" dirty="0" err="1"/>
              <a:t>universiti</a:t>
            </a:r>
            <a:r>
              <a:rPr lang="en-US" sz="3200" b="1" dirty="0"/>
              <a:t> di Malaysia, </a:t>
            </a:r>
            <a:r>
              <a:rPr lang="en-US" sz="3200" b="1" dirty="0" err="1"/>
              <a:t>termasuk</a:t>
            </a:r>
            <a:r>
              <a:rPr lang="en-US" sz="3200" b="1" dirty="0"/>
              <a:t> </a:t>
            </a:r>
            <a:r>
              <a:rPr lang="en-US" sz="3200" b="1" dirty="0" err="1"/>
              <a:t>dua</a:t>
            </a:r>
            <a:r>
              <a:rPr lang="en-US" sz="3200" b="1" dirty="0"/>
              <a:t> </a:t>
            </a:r>
            <a:r>
              <a:rPr lang="en-US" sz="3200" b="1" dirty="0" err="1"/>
              <a:t>universiti</a:t>
            </a:r>
            <a:r>
              <a:rPr lang="en-US" sz="3200" b="1" dirty="0"/>
              <a:t> </a:t>
            </a:r>
            <a:r>
              <a:rPr lang="en-US" sz="3200" b="1" dirty="0" err="1"/>
              <a:t>awam</a:t>
            </a:r>
            <a:endParaRPr sz="32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14;p53"/>
          <p:cNvSpPr/>
          <p:nvPr/>
        </p:nvSpPr>
        <p:spPr>
          <a:xfrm>
            <a:off x="470623" y="4648200"/>
            <a:ext cx="8347360" cy="2133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chemeClr val="bg1"/>
                </a:solidFill>
              </a:rPr>
              <a:t>Penglibatan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golongan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berpendidikan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tinggi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kegiatan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pelacuran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merupakan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tentang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keruntuhan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aset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penting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negara</a:t>
            </a:r>
            <a:endParaRPr sz="2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0810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85800" y="457200"/>
            <a:ext cx="7772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Rasulullah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SAW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bersabda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32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82" y="1455226"/>
            <a:ext cx="8610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مَا ظَهَرَ فِيْ قَوْمٍ الزِّنَا وَالرِّبَا </a:t>
            </a:r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؛</a:t>
            </a:r>
            <a:endParaRPr lang="en-MY" sz="6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إِلا أَحَلُّوا بِأَنْفُسِهِمْ عَذَابَ اللهِ</a:t>
            </a:r>
            <a:endParaRPr lang="en-US" sz="6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8534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 err="1">
                <a:solidFill>
                  <a:schemeClr val="bg1"/>
                </a:solidFill>
              </a:rPr>
              <a:t>Tidak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berleluasa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zina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riba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kaum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melainkan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mereka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mengundang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azab</a:t>
            </a:r>
            <a:r>
              <a:rPr lang="en-US" sz="3200" dirty="0">
                <a:solidFill>
                  <a:schemeClr val="bg1"/>
                </a:solidFill>
              </a:rPr>
              <a:t> Allah </a:t>
            </a:r>
            <a:r>
              <a:rPr lang="en-US" sz="3200" dirty="0" err="1">
                <a:solidFill>
                  <a:schemeClr val="bg1"/>
                </a:solidFill>
              </a:rPr>
              <a:t>kepada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mereka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en-US" sz="3200" b="1" dirty="0" err="1">
                <a:solidFill>
                  <a:schemeClr val="bg1"/>
                </a:solidFill>
              </a:rPr>
              <a:t>Riwayat</a:t>
            </a:r>
            <a:r>
              <a:rPr lang="en-US" sz="3200" b="1" dirty="0">
                <a:solidFill>
                  <a:schemeClr val="bg1"/>
                </a:solidFill>
              </a:rPr>
              <a:t> Ahmad)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6700" y="457200"/>
            <a:ext cx="86106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5000" b="1" dirty="0">
                <a:latin typeface="Traditional Arabic" pitchFamily="18" charset="-78"/>
                <a:cs typeface="Traditional Arabic" pitchFamily="18" charset="-78"/>
              </a:rPr>
              <a:t>أَعُوذُ بِاللهِ مِنَ الشَّيْطَانِ الرَّجِيمِ</a:t>
            </a:r>
            <a:endParaRPr lang="en-US" sz="5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000" b="1" dirty="0">
                <a:latin typeface="Traditional Arabic" pitchFamily="18" charset="-78"/>
                <a:cs typeface="Traditional Arabic" pitchFamily="18" charset="-78"/>
              </a:rPr>
              <a:t>قُلْ يَٰعِبَادِىَ ٱلَّذِينَ أَسْرَفُوا۟ عَلَىٰٓ أَنفُسِهِمْ لَا تَقْنَطُوا۟ مِن رَّحْمَةِ ٱللَّهِ ۚ إِنَّ ٱللَّهَ يَغْفِرُ ٱلذُّنُوبَ جَمِيعًا ۚ إِنَّهُۥ هُوَ ٱلْغَفُورُ ٱلرَّحِيمُ</a:t>
            </a:r>
            <a:br>
              <a:rPr lang="ar-SA" sz="5000" b="1" dirty="0">
                <a:latin typeface="Traditional Arabic" pitchFamily="18" charset="-78"/>
                <a:cs typeface="Traditional Arabic" pitchFamily="18" charset="-78"/>
              </a:rPr>
            </a:br>
            <a:endParaRPr lang="en-US" sz="5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3657600"/>
            <a:ext cx="8534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s-MY" sz="2800" b="1" dirty="0">
                <a:solidFill>
                  <a:schemeClr val="bg1"/>
                </a:solidFill>
              </a:rPr>
              <a:t>Katakanlah: Wahai hamba-hamba-Ku yang melampaui batas terhadap diri mereka sendiri, janganlah kamu berputus asa dari rahmat Allah, kerana sesungguhnya Allah mengampunkan segala dosa; Sesungguhnya Dialah jua Yang Maha Pengampun, lagi Maha Mengasihani.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6700" y="762000"/>
            <a:ext cx="8610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أَقُوْلُ قَوْلِيْ هَذَا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 وَأَسْتَغْفِرُ اللهَ الْعَظِيْمَ لِيْ وَلَكُمْ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 وَلِسَائِرِ الْمُسْلِمِيْنَ وَالْمُسْلِمَاتِ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 وَالْمُؤْمِنِيْنَ وَالْمُؤْمِنَاتِ،</a:t>
            </a:r>
            <a:endParaRPr lang="en-US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 فَاسْتَغْفِرُوْهُ،</a:t>
            </a:r>
            <a:endParaRPr lang="en-US" sz="5400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>إِنَّهُ هُوَ الْغَفُوْرُ الرَّحِيْمُ</a:t>
            </a:r>
            <a:endParaRPr lang="en-US" sz="5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994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8"/>
            <a:ext cx="9899696" cy="687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467542" y="743322"/>
            <a:ext cx="8959191" cy="46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51520" y="5054698"/>
            <a:ext cx="9175214" cy="13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5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187624" y="228600"/>
            <a:ext cx="7524328" cy="884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 KEPADA ALLAH SWT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09836" y="1413327"/>
            <a:ext cx="7524328" cy="2362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8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الْحَمْدُ لِلَّهِ نَحْمَدُهُ وَنَسْتَعِيْنُهُ</a:t>
            </a:r>
            <a:endParaRPr lang="ru-RU" sz="88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73121" y="4199668"/>
            <a:ext cx="7524328" cy="198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Segala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puji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bagi</a:t>
            </a:r>
            <a:r>
              <a:rPr lang="en-US" sz="3600" b="1" dirty="0">
                <a:solidFill>
                  <a:schemeClr val="bg1"/>
                </a:solidFill>
              </a:rPr>
              <a:t> Allah. Kami </a:t>
            </a:r>
            <a:r>
              <a:rPr lang="en-US" sz="3600" b="1" dirty="0" err="1">
                <a:solidFill>
                  <a:schemeClr val="bg1"/>
                </a:solidFill>
              </a:rPr>
              <a:t>memuji</a:t>
            </a:r>
            <a:r>
              <a:rPr lang="en-US" sz="3600" b="1" dirty="0">
                <a:solidFill>
                  <a:schemeClr val="bg1"/>
                </a:solidFill>
              </a:rPr>
              <a:t> dan </a:t>
            </a:r>
            <a:r>
              <a:rPr lang="en-US" sz="3600" b="1" dirty="0" err="1">
                <a:solidFill>
                  <a:schemeClr val="bg1"/>
                </a:solidFill>
              </a:rPr>
              <a:t>memohon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pertolongan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kepada</a:t>
            </a:r>
            <a:r>
              <a:rPr lang="en-US" sz="3600" b="1" dirty="0">
                <a:solidFill>
                  <a:schemeClr val="bg1"/>
                </a:solidFill>
              </a:rPr>
              <a:t>-Nya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9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434468" y="122323"/>
            <a:ext cx="6374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9600" y="768654"/>
            <a:ext cx="8001000" cy="24317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66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وَأَشْهَدُ أَن لآ إِلَهَ إِلاَّ اللهُ وَحدَهُ</a:t>
            </a:r>
            <a:r>
              <a:rPr lang="ar-SA" sz="6600" b="1" baseline="30000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66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لاَ شَرِيكَ لَهُ</a:t>
            </a:r>
            <a:r>
              <a:rPr lang="ar-SA" sz="6600" b="1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sz="66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وَأَشْهَدُ أَنَّ مُحَمَّدًا عَبْدُهُ</a:t>
            </a:r>
            <a:r>
              <a:rPr lang="ar-SA" sz="6600" b="1" baseline="30000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66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وَرَسُولُهُ</a:t>
            </a:r>
            <a:endParaRPr lang="ru-RU" sz="66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95350" y="3657600"/>
            <a:ext cx="7524328" cy="884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E449A-198D-4EAC-A3C8-F0637ED979C0}"/>
              </a:ext>
            </a:extLst>
          </p:cNvPr>
          <p:cNvSpPr txBox="1"/>
          <p:nvPr/>
        </p:nvSpPr>
        <p:spPr>
          <a:xfrm>
            <a:off x="266700" y="3549352"/>
            <a:ext cx="861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Dan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aku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bersaksi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bahawa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tiada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tuhan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melainkan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Allah yang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Maha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Esa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tiada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sekutu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bagi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-Nya. Dan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aku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bersaksi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bahawa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(Nabi) Muhammad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itu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hamba dan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utusan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-Nya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"/>
            <a:ext cx="789572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60" y="823866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hal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ehwal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agama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0" y="1752600"/>
            <a:ext cx="43434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Bodoni MT Black" pitchFamily="18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600" b="1" dirty="0">
                <a:solidFill>
                  <a:schemeClr val="bg1"/>
                </a:solidFill>
                <a:latin typeface="Bodoni MT Black" pitchFamily="18" charset="0"/>
              </a:rPr>
              <a:t>Siri: 9/2021</a:t>
            </a:r>
            <a:endParaRPr lang="en-US" sz="1600" dirty="0">
              <a:solidFill>
                <a:schemeClr val="bg1"/>
              </a:solidFill>
              <a:latin typeface="Bodoni MT Black" pitchFamily="18" charset="0"/>
            </a:endParaRPr>
          </a:p>
          <a:p>
            <a:pPr marL="0" indent="0" algn="ctr">
              <a:buNone/>
            </a:pP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019800"/>
            <a:ext cx="5537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C00000"/>
                </a:solidFill>
                <a:latin typeface="Arial Black" pitchFamily="34" charset="0"/>
              </a:rPr>
              <a:t>14 REJAB BERSAMAAN 26 FEBRUARI 2021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Arial Black" pitchFamily="34" charset="0"/>
              </a:rPr>
              <a:t>http://e-khutbah.terengganu.gov.my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26937" y="2590800"/>
            <a:ext cx="9093200" cy="262690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8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 MULIA </a:t>
            </a:r>
          </a:p>
          <a:p>
            <a:r>
              <a:rPr lang="en-US" sz="8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 ZINA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1649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7933" y="1076698"/>
            <a:ext cx="8305800" cy="243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رَسُوْلِ </a:t>
            </a:r>
            <a:r>
              <a:rPr lang="ar-SA" sz="6000" b="1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اللهِ مُحَمَّدٍ وَعَلَى </a:t>
            </a:r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ءَالِهِ </a:t>
            </a:r>
            <a:r>
              <a:rPr lang="ar-SA" sz="6000" b="1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وَصَحْبِهِ </a:t>
            </a:r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وَمَنْ وَالاَهُ</a:t>
            </a:r>
            <a:endParaRPr lang="ru-RU" sz="60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0" y="3505200"/>
            <a:ext cx="8431389" cy="30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Ya</a:t>
            </a:r>
            <a:r>
              <a:rPr lang="en-US" sz="3600" b="1" dirty="0">
                <a:solidFill>
                  <a:schemeClr val="bg1"/>
                </a:solidFill>
              </a:rPr>
              <a:t> Allah, </a:t>
            </a:r>
            <a:r>
              <a:rPr lang="en-US" sz="3600" b="1" dirty="0" err="1">
                <a:solidFill>
                  <a:schemeClr val="bg1"/>
                </a:solidFill>
              </a:rPr>
              <a:t>cucurilah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rahmat</a:t>
            </a:r>
            <a:r>
              <a:rPr lang="en-US" sz="3600" b="1" dirty="0">
                <a:solidFill>
                  <a:schemeClr val="bg1"/>
                </a:solidFill>
              </a:rPr>
              <a:t> dan </a:t>
            </a:r>
            <a:r>
              <a:rPr lang="en-US" sz="3600" b="1" dirty="0" err="1">
                <a:solidFill>
                  <a:schemeClr val="bg1"/>
                </a:solidFill>
              </a:rPr>
              <a:t>kesejahteraan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atas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utusan</a:t>
            </a:r>
            <a:r>
              <a:rPr lang="en-US" sz="3600" b="1" dirty="0">
                <a:solidFill>
                  <a:schemeClr val="bg1"/>
                </a:solidFill>
              </a:rPr>
              <a:t> Allah (Nabi) Muhammad (SAW) </a:t>
            </a:r>
            <a:r>
              <a:rPr lang="en-US" sz="3600" b="1" dirty="0" err="1">
                <a:solidFill>
                  <a:schemeClr val="bg1"/>
                </a:solidFill>
              </a:rPr>
              <a:t>serta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atas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keluarganya</a:t>
            </a:r>
            <a:r>
              <a:rPr lang="en-US" sz="3600" b="1" dirty="0">
                <a:solidFill>
                  <a:schemeClr val="bg1"/>
                </a:solidFill>
              </a:rPr>
              <a:t>, para </a:t>
            </a:r>
            <a:r>
              <a:rPr lang="en-US" sz="3600" b="1" dirty="0" err="1">
                <a:solidFill>
                  <a:schemeClr val="bg1"/>
                </a:solidFill>
              </a:rPr>
              <a:t>sahabatnya</a:t>
            </a:r>
            <a:r>
              <a:rPr lang="en-US" sz="3600" b="1" dirty="0">
                <a:solidFill>
                  <a:schemeClr val="bg1"/>
                </a:solidFill>
              </a:rPr>
              <a:t> dan </a:t>
            </a:r>
            <a:r>
              <a:rPr lang="en-US" sz="3600" b="1" dirty="0" err="1">
                <a:solidFill>
                  <a:schemeClr val="bg1"/>
                </a:solidFill>
              </a:rPr>
              <a:t>mereka</a:t>
            </a:r>
            <a:r>
              <a:rPr lang="en-US" sz="3600" b="1" dirty="0">
                <a:solidFill>
                  <a:schemeClr val="bg1"/>
                </a:solidFill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</a:rPr>
              <a:t>menjadi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penolongnya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574800" y="76200"/>
            <a:ext cx="6374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 TAKWA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5300" y="1143000"/>
            <a:ext cx="8153400" cy="2325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8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اتَّقُوا اللهَ وَأَطِيْعُوْهُ لَعَلَّكُمْ تُفْلِحُوْنَ</a:t>
            </a:r>
            <a:endParaRPr lang="ru-RU" sz="80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09836" y="4204851"/>
            <a:ext cx="7524328" cy="251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</a:rPr>
              <a:t>Bertaqwa</a:t>
            </a:r>
            <a:r>
              <a:rPr lang="en-US" b="1" dirty="0">
                <a:solidFill>
                  <a:schemeClr val="bg1"/>
                </a:solidFill>
              </a:rPr>
              <a:t> dan </a:t>
            </a:r>
            <a:r>
              <a:rPr lang="en-US" b="1" dirty="0" err="1">
                <a:solidFill>
                  <a:schemeClr val="bg1"/>
                </a:solidFill>
              </a:rPr>
              <a:t>taati</a:t>
            </a:r>
            <a:r>
              <a:rPr lang="en-US" b="1" dirty="0">
                <a:solidFill>
                  <a:schemeClr val="bg1"/>
                </a:solidFill>
              </a:rPr>
              <a:t> Allah, </a:t>
            </a:r>
            <a:r>
              <a:rPr lang="en-US" b="1" dirty="0" err="1">
                <a:solidFill>
                  <a:schemeClr val="bg1"/>
                </a:solidFill>
              </a:rPr>
              <a:t>semoga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kamu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beroleh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kejayaan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1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47675" y="29718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6000" b="1" dirty="0">
                <a:latin typeface="Traditional Arabic" pitchFamily="18" charset="-78"/>
                <a:cs typeface="Traditional Arabic" pitchFamily="18" charset="-78"/>
              </a:rPr>
              <a:t>سَوُّوْا صُفُوْفَكُمْ، فَإِنَّ تَسْوِيَةَ الصُّفُوْفِ مِنْ تَمَامِ الصَّلَاةِ</a:t>
            </a:r>
            <a:endParaRPr lang="en-US" sz="6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772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096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s-MY" sz="3200" dirty="0">
                <a:latin typeface="Arial Black" pitchFamily="34" charset="0"/>
              </a:rPr>
              <a:t>Diantara kesempurnaan solat adalah dengan menjaga dan meluruskan saf dalam solat berjemaah.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5" y="48006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/>
              <a:t>“</a:t>
            </a:r>
            <a:r>
              <a:rPr lang="en-US" sz="3200" b="1" i="1" dirty="0" err="1"/>
              <a:t>Luruskanlah</a:t>
            </a:r>
            <a:r>
              <a:rPr lang="en-US" sz="3200" b="1" i="1" dirty="0"/>
              <a:t> </a:t>
            </a:r>
            <a:r>
              <a:rPr lang="en-US" sz="3200" b="1" i="1" dirty="0" err="1"/>
              <a:t>saf-saf</a:t>
            </a:r>
            <a:r>
              <a:rPr lang="en-US" sz="3200" b="1" i="1" dirty="0"/>
              <a:t> </a:t>
            </a:r>
            <a:r>
              <a:rPr lang="en-US" sz="3200" b="1" i="1" dirty="0" err="1"/>
              <a:t>kamu</a:t>
            </a:r>
            <a:r>
              <a:rPr lang="en-US" sz="3200" b="1" i="1" dirty="0"/>
              <a:t>, </a:t>
            </a:r>
            <a:r>
              <a:rPr lang="en-US" sz="3200" b="1" i="1" dirty="0" err="1"/>
              <a:t>kerana</a:t>
            </a:r>
            <a:r>
              <a:rPr lang="en-US" sz="3200" b="1" i="1" dirty="0"/>
              <a:t> </a:t>
            </a:r>
            <a:r>
              <a:rPr lang="en-US" sz="3200" b="1" i="1" dirty="0" err="1"/>
              <a:t>sesungguhnya</a:t>
            </a:r>
            <a:r>
              <a:rPr lang="en-US" sz="3200" b="1" i="1" dirty="0"/>
              <a:t> </a:t>
            </a:r>
            <a:r>
              <a:rPr lang="en-US" sz="3200" b="1" i="1" dirty="0" err="1"/>
              <a:t>meluruskan</a:t>
            </a:r>
            <a:r>
              <a:rPr lang="en-US" sz="3200" b="1" i="1" dirty="0"/>
              <a:t>  </a:t>
            </a:r>
            <a:r>
              <a:rPr lang="en-US" sz="3200" b="1" i="1" dirty="0" err="1"/>
              <a:t>saf</a:t>
            </a:r>
            <a:r>
              <a:rPr lang="en-US" sz="3200" b="1" i="1" dirty="0"/>
              <a:t> </a:t>
            </a:r>
            <a:r>
              <a:rPr lang="en-US" sz="3200" b="1" i="1" dirty="0" err="1"/>
              <a:t>itu</a:t>
            </a:r>
            <a:r>
              <a:rPr lang="en-US" sz="3200" b="1" i="1" dirty="0"/>
              <a:t> </a:t>
            </a:r>
            <a:r>
              <a:rPr lang="en-US" sz="3200" b="1" i="1" dirty="0" err="1"/>
              <a:t>termasuk</a:t>
            </a:r>
            <a:r>
              <a:rPr lang="en-US" sz="3200" b="1" i="1" dirty="0"/>
              <a:t> </a:t>
            </a:r>
            <a:r>
              <a:rPr lang="en-US" sz="3200" b="1" i="1" dirty="0" err="1"/>
              <a:t>kesempurnaan</a:t>
            </a:r>
            <a:r>
              <a:rPr lang="en-US" sz="3200" b="1" i="1" dirty="0"/>
              <a:t> </a:t>
            </a:r>
            <a:r>
              <a:rPr lang="en-US" sz="3200" b="1" i="1" dirty="0" err="1"/>
              <a:t>solat</a:t>
            </a:r>
            <a:r>
              <a:rPr lang="en-US" sz="3200" b="1" i="1" dirty="0"/>
              <a:t>”.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718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smtClean="0"/>
              <a:t>23</a:t>
            </a:fld>
            <a:endParaRPr lang="en" sz="900"/>
          </a:p>
        </p:txBody>
      </p:sp>
      <p:sp>
        <p:nvSpPr>
          <p:cNvPr id="3" name="Rectangle 2"/>
          <p:cNvSpPr/>
          <p:nvPr/>
        </p:nvSpPr>
        <p:spPr>
          <a:xfrm>
            <a:off x="466725" y="2286000"/>
            <a:ext cx="838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ms-MY" sz="4800" b="1" dirty="0">
                <a:solidFill>
                  <a:srgbClr val="C00000"/>
                </a:solidFill>
              </a:rPr>
              <a:t>B</a:t>
            </a:r>
            <a:r>
              <a:rPr lang="ms-MY" sz="4800" b="1" dirty="0" smtClean="0">
                <a:solidFill>
                  <a:srgbClr val="C00000"/>
                </a:solidFill>
              </a:rPr>
              <a:t>erada </a:t>
            </a:r>
            <a:r>
              <a:rPr lang="ms-MY" sz="4800" b="1" dirty="0">
                <a:solidFill>
                  <a:srgbClr val="C00000"/>
                </a:solidFill>
              </a:rPr>
              <a:t>dalam satu garisan lurus dengan menyamakan kedudukan tumit jemaah kiri dan kanan. </a:t>
            </a:r>
            <a:endParaRPr lang="en-US" sz="48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77724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4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652" y="4566022"/>
            <a:ext cx="8651748" cy="2308324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    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362200" y="144016"/>
            <a:ext cx="6048672" cy="1224136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255185" y="0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" y="-93133"/>
            <a:ext cx="9131007" cy="69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1002" y="762000"/>
            <a:ext cx="8534400" cy="274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defRPr/>
            </a:pP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اغفِر 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لمُؤمِنِينَ وَالمُؤمِنَاتِ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/>
            </a:r>
            <a:br>
              <a:rPr lang="en-US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</a:b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dirty="0" err="1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</a:t>
            </a: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لمُسلِمِينَ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ar-SA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ar-SA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سَمِيعٌ قَرِيبٌ م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</a:t>
            </a:r>
            <a:r>
              <a:rPr lang="ar-EG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ُجِيبُ الدَّعَوَات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endParaRPr lang="en-US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2438" y="1765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02" y="3581400"/>
            <a:ext cx="8458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13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990600"/>
            <a:ext cx="8686800" cy="502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defRPr/>
            </a:pPr>
            <a: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اللَّهُمَّ ادْفَعْ عَنَّا الْبَلاءَ وَالْوَبَاءَ وَالْفَحْشَاءَ</a:t>
            </a:r>
            <a: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b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مَا لا يَصْرِفُهُ غَيْرُكَ</a:t>
            </a:r>
            <a:r>
              <a:rPr lang="ar-SA" sz="6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اللَّهُمَّ إِنَّا نَعُوذُ بِكَ مِنَ</a:t>
            </a:r>
            <a: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البَرَصِ وَالْجُنُونِ وَالْجُذَامِ </a:t>
            </a:r>
            <a:endParaRPr lang="en-US" sz="60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defRPr/>
            </a:pPr>
            <a:r>
              <a:rPr lang="ar-SA" sz="6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وَمِن </a:t>
            </a: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سَيِّئِ الأَسْقَامِ</a:t>
            </a:r>
            <a: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b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اللَّهُمَّ اشْفِ مَرْضَانَا وَارْحَمْ مَّوْتَانَا</a:t>
            </a:r>
            <a:r>
              <a:rPr lang="ar-SA" sz="6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endParaRPr lang="en-US" sz="60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defRPr/>
            </a:pPr>
            <a:r>
              <a:rPr lang="ar-SA" sz="6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وَالْطُفْ بِنَا</a:t>
            </a:r>
            <a:r>
              <a:rPr lang="en-US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فِيمَا نَزَلَ بِنَا</a:t>
            </a:r>
            <a:r>
              <a:rPr lang="ar-SA" sz="6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5854" y="2347"/>
            <a:ext cx="1571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82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89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763000" cy="6324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رَبَّنَا آتِنَا فِي الدُّنيَا حَسَنَةً و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َفِي الآخِرَةِ حَسَنَةً و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َقِنَا عَذَابَ النَّارِ. وَصَلَّى اللهُ عَل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ى سَيِّدِنَا مُحَمَّدٍ و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َعَل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ى </a:t>
            </a:r>
            <a:r>
              <a:rPr lang="ar-EG" sz="5400" kern="1200" dirty="0" err="1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آلِهِ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 وَصَحبِهِ وَسَلَّم</a:t>
            </a:r>
            <a:r>
              <a:rPr lang="ar-SA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 وَالحَمدُ للهِ رَبِّ العَالَمِينَ.</a:t>
            </a:r>
            <a:endParaRPr lang="en-US" sz="5400" kern="12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/>
            </a:r>
            <a:br>
              <a:rPr lang="en-US" sz="5400" kern="12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</a:br>
            <a:r>
              <a:rPr lang="en-US" sz="4000" kern="1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4000" kern="1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  <a:br>
              <a:rPr lang="en-US" sz="4000" kern="1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epada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ami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ebaikan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unia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kern="120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3600" kern="120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869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80533" y="309333"/>
            <a:ext cx="7524328" cy="681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 KEPADA ALLAH SWT</a:t>
            </a:r>
            <a:endParaRPr lang="ru-RU" sz="3600" dirty="0">
              <a:solidFill>
                <a:srgbClr val="FF9933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990600"/>
            <a:ext cx="8514928" cy="281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الْحَمْدُ لِلَّهِ</a:t>
            </a:r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الْقَائِلِ: قُل لِّلْمُؤْمِنِينَ يَغُضُّوا مِنْ أَبْصَارِهِمْ وَيَحْفَظُوا فُرُوجَهُمْ </a:t>
            </a:r>
            <a:r>
              <a:rPr lang="ar-SA" sz="6000" b="1" baseline="30000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ۚ </a:t>
            </a:r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ذَٰلِكَ أَزْكَىٰ لَهُمْ</a:t>
            </a:r>
            <a:r>
              <a:rPr lang="ar-SA" sz="6000" b="1" baseline="30000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ۗ</a:t>
            </a:r>
            <a:r>
              <a:rPr lang="ar-SA" sz="60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إِنَّ اللَّهَ خَبِيرٌ بِمَا يَصْنَعُونَ</a:t>
            </a:r>
            <a:endParaRPr lang="ru-RU" sz="60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4800" y="3505200"/>
            <a:ext cx="8514928" cy="3039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Segala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puji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bagi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Allah yang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berfirman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: “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Katakanlah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wahai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Muhammad)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kepada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orang-orang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lelaki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beriman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supaya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mereka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menyekat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pandangan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mereka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(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daripada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memandang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yang haram), dan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memelihara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kehormatan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mereka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 Yang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demikian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itu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lebih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suci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bagi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mereka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;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sesungguhnya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Allah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Amat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Mendalam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PengetahuanNya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tentang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apa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mereka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kerjakan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.”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1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92"/>
            <a:ext cx="8686800" cy="230832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LARANGAN MELAKSANAKAN SESUATU WAKAF TANPA KEBENARAN MAIDAM BAGI MENGELAKKAN DIMANIPULASI OLEH PIHAK YANG TIDAK BERTANGGUNGJAWAB</a:t>
            </a:r>
            <a:endParaRPr lang="en-US" sz="36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356014"/>
            <a:ext cx="88392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Menurut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Enakmen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(Terengganu) 2016, </a:t>
            </a:r>
            <a:r>
              <a:rPr lang="en-US" sz="2800" b="1" u="sng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Seksyen</a:t>
            </a:r>
            <a:r>
              <a:rPr lang="en-US" sz="2800" b="1" u="sng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45</a:t>
            </a:r>
          </a:p>
          <a:p>
            <a:pPr algn="ctr"/>
            <a:endParaRPr lang="en-US" sz="2800" b="1" u="sng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Mana-mana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orang yang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mengurus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mentadbir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am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wakaf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khas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tanpa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kebenaran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bertulis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daripada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majlis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(MAIDAM)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adalah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melakukan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sesuatu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kesalahan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apabila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disabitkan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boleh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dikenakan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denda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yang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tidak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melebihi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lima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ribu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ringgit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dihukum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penjara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selama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tempoh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tidak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melebihi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tiga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tahun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atau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kedua-duanya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056140" y="0"/>
            <a:ext cx="6374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33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609601"/>
            <a:ext cx="8534400" cy="3047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72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أَشْهَدُ أَن لآ إِلَهَ إِلاَّ اللهُ </a:t>
            </a:r>
            <a:r>
              <a:rPr lang="ar-SA" sz="7200" b="1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وَحدَهُ</a:t>
            </a:r>
            <a:r>
              <a:rPr lang="ar-SA" sz="7200" b="1" baseline="30000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endParaRPr lang="en-US" sz="7200" b="1" baseline="30000" dirty="0" smtClean="0">
              <a:solidFill>
                <a:schemeClr val="bg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200" b="1" dirty="0" smtClean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72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لاَ شَرِيكَ لَهُ، وَأَشْهَدُ أَنَّ مُحَمَّدًا عَبْدُهُ</a:t>
            </a:r>
            <a:r>
              <a:rPr lang="ar-SA" sz="7200" b="1" baseline="30000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7200" b="1" dirty="0">
                <a:solidFill>
                  <a:schemeClr val="bg2"/>
                </a:solidFill>
                <a:latin typeface="Traditional Arabic" pitchFamily="18" charset="-78"/>
                <a:cs typeface="Traditional Arabic" pitchFamily="18" charset="-78"/>
              </a:rPr>
              <a:t> وَرَسُولُهُ</a:t>
            </a:r>
            <a:endParaRPr lang="ru-RU" sz="7200" dirty="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4800" y="3505200"/>
            <a:ext cx="8534400" cy="297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Aku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bersaksi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bahawa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tiada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tuhan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melainkan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Allah yang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Maha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Esa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tiada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sekutu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bagi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-Nya. Dan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aku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bersaksi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bahawa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(Nabi) Muhammad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itu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hamba dan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utusan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-Nya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33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056140" y="125218"/>
            <a:ext cx="6374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68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اَللَّهُمَّ صَلِّ وَسَلِّمْ عَلَى سَيِّدِنَا مُحَمَّدٍ وَعَلَى آلِهِ وَأَصْحَابِهِ أَجْمَعِينَ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8686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Ya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Allah,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cucurilah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rahmat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dan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kesejahteraan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ke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atas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penghulu kami (Nabi) Muhammad (SAW)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serta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ke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atas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keluarganya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dan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seluruh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para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sahabatnya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7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056140" y="125218"/>
            <a:ext cx="6374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 TAKWA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914400"/>
            <a:ext cx="8610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اتَّقُوا </a:t>
            </a:r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اللَّهَ حَقَّ تُقَاتِهِ وَلَا </a:t>
            </a:r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تَمُوتُنَّ</a:t>
            </a:r>
            <a:endParaRPr lang="en-US" sz="6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600" b="1" dirty="0">
                <a:latin typeface="Traditional Arabic" pitchFamily="18" charset="-78"/>
                <a:cs typeface="Traditional Arabic" pitchFamily="18" charset="-78"/>
              </a:rPr>
              <a:t>إِلَّا وَأَنتُم مُّسْلِمُونَ.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5814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Bertaqwalah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kamu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kepada</a:t>
            </a:r>
            <a:r>
              <a:rPr lang="en-US" sz="3600" b="1" dirty="0">
                <a:solidFill>
                  <a:schemeClr val="bg1"/>
                </a:solidFill>
              </a:rPr>
              <a:t> Allah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sebenar-benar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taqwa</a:t>
            </a:r>
            <a:r>
              <a:rPr lang="en-US" sz="3600" b="1" dirty="0">
                <a:solidFill>
                  <a:schemeClr val="bg1"/>
                </a:solidFill>
              </a:rPr>
              <a:t>, dan </a:t>
            </a:r>
            <a:r>
              <a:rPr lang="en-US" sz="3600" b="1" dirty="0" err="1">
                <a:solidFill>
                  <a:schemeClr val="bg1"/>
                </a:solidFill>
              </a:rPr>
              <a:t>jangan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sekali</a:t>
            </a:r>
            <a:r>
              <a:rPr lang="en-US" sz="3600" b="1" dirty="0">
                <a:solidFill>
                  <a:schemeClr val="bg1"/>
                </a:solidFill>
              </a:rPr>
              <a:t>-kali </a:t>
            </a:r>
            <a:r>
              <a:rPr lang="en-US" sz="3600" b="1" dirty="0" err="1">
                <a:solidFill>
                  <a:schemeClr val="bg1"/>
                </a:solidFill>
              </a:rPr>
              <a:t>kamu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mati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melainkan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dalam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keadaan</a:t>
            </a:r>
            <a:r>
              <a:rPr lang="en-US" sz="3600" b="1" dirty="0">
                <a:solidFill>
                  <a:schemeClr val="bg1"/>
                </a:solidFill>
              </a:rPr>
              <a:t> Islam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7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Tajuk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6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Khutbah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6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Hari</a:t>
            </a:r>
            <a:r>
              <a:rPr lang="en-US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6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Ini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019800"/>
            <a:ext cx="5537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C00000"/>
                </a:solidFill>
                <a:latin typeface="Arial Black" pitchFamily="34" charset="0"/>
              </a:rPr>
              <a:t>14 REJAB BERSAMAAN 26 FEBRUARI 2021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Arial Black" pitchFamily="34" charset="0"/>
              </a:rPr>
              <a:t>http://e-khutbah.terengganu.gov.my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-165100" y="1752600"/>
            <a:ext cx="9093200" cy="262690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8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 MULIA </a:t>
            </a:r>
          </a:p>
          <a:p>
            <a:r>
              <a:rPr lang="en-US" sz="8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 ZINA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85800" y="900529"/>
            <a:ext cx="777240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Surah </a:t>
            </a:r>
          </a:p>
          <a:p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At-Tin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4-5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24164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dirty="0">
                <a:latin typeface="Traditional Arabic" pitchFamily="18" charset="-78"/>
                <a:cs typeface="Traditional Arabic" pitchFamily="18" charset="-78"/>
              </a:rPr>
              <a:t>لَقَدْ خَلَقْنَا ٱلْإِنسَٰنَ فِىٓ أَحْسَنِ تَقْوِيمٍ</a:t>
            </a:r>
            <a:br>
              <a:rPr lang="ar-SA" sz="6600" dirty="0">
                <a:latin typeface="Traditional Arabic" pitchFamily="18" charset="-78"/>
                <a:cs typeface="Traditional Arabic" pitchFamily="18" charset="-78"/>
              </a:rPr>
            </a:br>
            <a:r>
              <a:rPr lang="ar-SA" sz="6600" dirty="0">
                <a:latin typeface="Traditional Arabic" pitchFamily="18" charset="-78"/>
                <a:cs typeface="Traditional Arabic" pitchFamily="18" charset="-78"/>
              </a:rPr>
              <a:t>ثُمَّ رَدَدْنَٰهُ أَسْفَلَ سَٰفِلِينَ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33" y="41148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Sesungguhnya</a:t>
            </a:r>
            <a:r>
              <a:rPr lang="en-US" sz="2800" b="1" dirty="0">
                <a:solidFill>
                  <a:schemeClr val="bg1"/>
                </a:solidFill>
              </a:rPr>
              <a:t> Kami </a:t>
            </a:r>
            <a:r>
              <a:rPr lang="en-US" sz="2800" b="1" dirty="0" err="1">
                <a:solidFill>
                  <a:schemeClr val="bg1"/>
                </a:solidFill>
              </a:rPr>
              <a:t>telah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menciptakan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manusia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sebaik-baiknya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jika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menyalahgunakan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kelengkapan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itu</a:t>
            </a:r>
            <a:r>
              <a:rPr lang="en-US" sz="2800" b="1" dirty="0">
                <a:solidFill>
                  <a:schemeClr val="bg1"/>
                </a:solidFill>
              </a:rPr>
              <a:t>), Kami </a:t>
            </a:r>
            <a:r>
              <a:rPr lang="en-US" sz="2800" b="1" dirty="0" err="1">
                <a:solidFill>
                  <a:schemeClr val="bg1"/>
                </a:solidFill>
              </a:rPr>
              <a:t>kembalikan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serendah-rendah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peringkat</a:t>
            </a:r>
            <a:r>
              <a:rPr lang="en-US" sz="2800" b="1" dirty="0">
                <a:solidFill>
                  <a:schemeClr val="bg1"/>
                </a:solidFill>
              </a:rPr>
              <a:t> orang-orang yang </a:t>
            </a:r>
            <a:r>
              <a:rPr lang="en-US" sz="2800" b="1" dirty="0" err="1">
                <a:solidFill>
                  <a:schemeClr val="bg1"/>
                </a:solidFill>
              </a:rPr>
              <a:t>rendah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62634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penciptaan</a:t>
            </a:r>
            <a:r>
              <a:rPr lang="en-US" sz="2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633" y="609600"/>
            <a:ext cx="8839200" cy="175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  <a:latin typeface="+mn-lt"/>
              </a:rPr>
              <a:t>Islam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tidak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memerintahkan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sesuatu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perintah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melainkan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di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dalam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perintah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itu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terdapat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kemaslahatan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dan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kebaikan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4100" y="2667000"/>
            <a:ext cx="8839200" cy="18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Islam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melarang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mengharamkan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sesuatu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larangan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kecuali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dalamnya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ada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mudharat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mesti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dijauhi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100" y="4804833"/>
            <a:ext cx="88392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Kanit"/>
              <a:buNone/>
              <a:defRPr sz="75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nit"/>
              <a:buNone/>
              <a:defRPr sz="4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Islam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telah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menghalalkan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nikah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dan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mengharamkan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zina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bagi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memelihara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kesejahteraan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keturunan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,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920226"/>
      </p:ext>
    </p:extLst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1075</Words>
  <Application>Microsoft Office PowerPoint</Application>
  <PresentationFormat>On-screen Show (4:3)</PresentationFormat>
  <Paragraphs>133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Wingdings</vt:lpstr>
      <vt:lpstr>Bernard MT Condensed</vt:lpstr>
      <vt:lpstr>Roboto</vt:lpstr>
      <vt:lpstr>Oxygen</vt:lpstr>
      <vt:lpstr>Traditional Arabic</vt:lpstr>
      <vt:lpstr>Arial Narrow</vt:lpstr>
      <vt:lpstr>Kanit</vt:lpstr>
      <vt:lpstr>Calibri</vt:lpstr>
      <vt:lpstr>Roboto Slab</vt:lpstr>
      <vt:lpstr>Arial</vt:lpstr>
      <vt:lpstr>Arial Unicode MS</vt:lpstr>
      <vt:lpstr>Gill Sans Ultra Bold</vt:lpstr>
      <vt:lpstr>Bodoni MT Black</vt:lpstr>
      <vt:lpstr>Arial Black</vt:lpstr>
      <vt:lpstr>Times New Roman</vt:lpstr>
      <vt:lpstr>Ariel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29</cp:revision>
  <dcterms:modified xsi:type="dcterms:W3CDTF">2021-02-25T04:21:13Z</dcterms:modified>
</cp:coreProperties>
</file>